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Default Extension="jpg" ContentType="image/jpg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12192000" cy="685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
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g>
</file>

<file path=ppt/media/image69.jpg>
</file>

<file path=ppt/media/image7.png>
</file>

<file path=ppt/media/image70.jpg>
</file>

<file path=ppt/media/image71.jpg>
</file>

<file path=ppt/media/image72.jpg>
</file>

<file path=ppt/media/image73.jpg>
</file>

<file path=ppt/media/image74.jpg>
</file>

<file path=ppt/media/image75.jpg>
</file>

<file path=ppt/media/image76.jpg>
</file>

<file path=ppt/media/image77.jpg>
</file>

<file path=ppt/media/image78.jpg>
</file>

<file path=ppt/media/image79.jpg>
</file>

<file path=ppt/media/image8.png>
</file>

<file path=ppt/media/image80.jpg>
</file>

<file path=ppt/media/image81.jpg>
</file>

<file path=ppt/media/image82.jpg>
</file>

<file path=ppt/media/image83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chemeClr val="tx1"/>
                </a:solidFill>
                <a:latin typeface="맑은 고딕"/>
                <a:cs typeface="맑은 고딕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chemeClr val="tx1"/>
                </a:solidFill>
                <a:latin typeface="맑은 고딕"/>
                <a:cs typeface="맑은 고딕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chemeClr val="tx1"/>
                </a:solidFill>
                <a:latin typeface="맑은 고딕"/>
                <a:cs typeface="맑은 고딕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39953" y="149098"/>
            <a:ext cx="1520825" cy="360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chemeClr val="tx1"/>
                </a:solidFill>
                <a:latin typeface="맑은 고딕"/>
                <a:cs typeface="맑은 고딕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4" Type="http://schemas.openxmlformats.org/officeDocument/2006/relationships/image" Target="../media/image13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Relationship Id="rId4" Type="http://schemas.openxmlformats.org/officeDocument/2006/relationships/image" Target="../media/image16.jpg"/><Relationship Id="rId5" Type="http://schemas.openxmlformats.org/officeDocument/2006/relationships/image" Target="../media/image17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Relationship Id="rId3" Type="http://schemas.openxmlformats.org/officeDocument/2006/relationships/image" Target="../media/image19.jpg"/><Relationship Id="rId4" Type="http://schemas.openxmlformats.org/officeDocument/2006/relationships/image" Target="../media/image20.jpg"/><Relationship Id="rId5" Type="http://schemas.openxmlformats.org/officeDocument/2006/relationships/image" Target="../media/image21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Relationship Id="rId3" Type="http://schemas.openxmlformats.org/officeDocument/2006/relationships/image" Target="../media/image23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30.png"/><Relationship Id="rId9" Type="http://schemas.openxmlformats.org/officeDocument/2006/relationships/image" Target="../media/image31.png"/><Relationship Id="rId10" Type="http://schemas.openxmlformats.org/officeDocument/2006/relationships/image" Target="../media/image32.png"/><Relationship Id="rId11" Type="http://schemas.openxmlformats.org/officeDocument/2006/relationships/image" Target="../media/image33.png"/><Relationship Id="rId12" Type="http://schemas.openxmlformats.org/officeDocument/2006/relationships/image" Target="../media/image34.png"/><Relationship Id="rId13" Type="http://schemas.openxmlformats.org/officeDocument/2006/relationships/image" Target="../media/image35.png"/><Relationship Id="rId14" Type="http://schemas.openxmlformats.org/officeDocument/2006/relationships/image" Target="../media/image36.png"/><Relationship Id="rId15" Type="http://schemas.openxmlformats.org/officeDocument/2006/relationships/image" Target="../media/image37.png"/><Relationship Id="rId16" Type="http://schemas.openxmlformats.org/officeDocument/2006/relationships/image" Target="../media/image38.png"/><Relationship Id="rId17" Type="http://schemas.openxmlformats.org/officeDocument/2006/relationships/image" Target="../media/image39.png"/><Relationship Id="rId18" Type="http://schemas.openxmlformats.org/officeDocument/2006/relationships/image" Target="../media/image40.png"/><Relationship Id="rId19" Type="http://schemas.openxmlformats.org/officeDocument/2006/relationships/image" Target="../media/image41.png"/><Relationship Id="rId20" Type="http://schemas.openxmlformats.org/officeDocument/2006/relationships/image" Target="../media/image42.png"/><Relationship Id="rId21" Type="http://schemas.openxmlformats.org/officeDocument/2006/relationships/image" Target="../media/image43.png"/><Relationship Id="rId22" Type="http://schemas.openxmlformats.org/officeDocument/2006/relationships/image" Target="../media/image44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Relationship Id="rId9" Type="http://schemas.openxmlformats.org/officeDocument/2006/relationships/image" Target="../media/image52.png"/><Relationship Id="rId10" Type="http://schemas.openxmlformats.org/officeDocument/2006/relationships/image" Target="../media/image53.png"/><Relationship Id="rId11" Type="http://schemas.openxmlformats.org/officeDocument/2006/relationships/image" Target="../media/image54.png"/><Relationship Id="rId12" Type="http://schemas.openxmlformats.org/officeDocument/2006/relationships/image" Target="../media/image55.png"/><Relationship Id="rId13" Type="http://schemas.openxmlformats.org/officeDocument/2006/relationships/image" Target="../media/image56.png"/><Relationship Id="rId14" Type="http://schemas.openxmlformats.org/officeDocument/2006/relationships/image" Target="../media/image57.png"/><Relationship Id="rId15" Type="http://schemas.openxmlformats.org/officeDocument/2006/relationships/image" Target="../media/image58.png"/><Relationship Id="rId16" Type="http://schemas.openxmlformats.org/officeDocument/2006/relationships/image" Target="../media/image59.png"/><Relationship Id="rId17" Type="http://schemas.openxmlformats.org/officeDocument/2006/relationships/image" Target="../media/image60.png"/><Relationship Id="rId18" Type="http://schemas.openxmlformats.org/officeDocument/2006/relationships/image" Target="../media/image61.png"/><Relationship Id="rId19" Type="http://schemas.openxmlformats.org/officeDocument/2006/relationships/image" Target="../media/image62.png"/><Relationship Id="rId20" Type="http://schemas.openxmlformats.org/officeDocument/2006/relationships/image" Target="../media/image63.png"/><Relationship Id="rId21" Type="http://schemas.openxmlformats.org/officeDocument/2006/relationships/image" Target="../media/image64.png"/><Relationship Id="rId22" Type="http://schemas.openxmlformats.org/officeDocument/2006/relationships/image" Target="../media/image65.png"/><Relationship Id="rId23" Type="http://schemas.openxmlformats.org/officeDocument/2006/relationships/image" Target="../media/image66.png"/><Relationship Id="rId24" Type="http://schemas.openxmlformats.org/officeDocument/2006/relationships/image" Target="../media/image67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8.jpg"/><Relationship Id="rId3" Type="http://schemas.openxmlformats.org/officeDocument/2006/relationships/image" Target="../media/image69.jpg"/><Relationship Id="rId4" Type="http://schemas.openxmlformats.org/officeDocument/2006/relationships/image" Target="../media/image70.jpg"/><Relationship Id="rId5" Type="http://schemas.openxmlformats.org/officeDocument/2006/relationships/image" Target="../media/image71.jpg"/><Relationship Id="rId6" Type="http://schemas.openxmlformats.org/officeDocument/2006/relationships/image" Target="../media/image72.jpg"/><Relationship Id="rId7" Type="http://schemas.openxmlformats.org/officeDocument/2006/relationships/image" Target="../media/image73.jpg"/><Relationship Id="rId8" Type="http://schemas.openxmlformats.org/officeDocument/2006/relationships/image" Target="../media/image74.jpg"/><Relationship Id="rId9" Type="http://schemas.openxmlformats.org/officeDocument/2006/relationships/image" Target="../media/image75.jpg"/><Relationship Id="rId10" Type="http://schemas.openxmlformats.org/officeDocument/2006/relationships/image" Target="../media/image76.jpg"/><Relationship Id="rId11" Type="http://schemas.openxmlformats.org/officeDocument/2006/relationships/image" Target="../media/image77.jpg"/><Relationship Id="rId12" Type="http://schemas.openxmlformats.org/officeDocument/2006/relationships/image" Target="../media/image78.jpg"/><Relationship Id="rId13" Type="http://schemas.openxmlformats.org/officeDocument/2006/relationships/image" Target="../media/image79.jpg"/><Relationship Id="rId14" Type="http://schemas.openxmlformats.org/officeDocument/2006/relationships/image" Target="../media/image80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jpg"/><Relationship Id="rId3" Type="http://schemas.openxmlformats.org/officeDocument/2006/relationships/image" Target="../media/image82.jpg"/><Relationship Id="rId4" Type="http://schemas.openxmlformats.org/officeDocument/2006/relationships/image" Target="../media/image83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98673" y="2524125"/>
            <a:ext cx="5996305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-85"/>
              <a:t>Way </a:t>
            </a:r>
            <a:r>
              <a:rPr dirty="0" sz="6000"/>
              <a:t>Nd</a:t>
            </a:r>
            <a:r>
              <a:rPr dirty="0" sz="6000" spc="-15"/>
              <a:t> </a:t>
            </a:r>
            <a:r>
              <a:rPr dirty="0" sz="6000"/>
              <a:t>CHoose</a:t>
            </a:r>
            <a:endParaRPr sz="600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3377184" y="3766311"/>
          <a:ext cx="5447665" cy="14973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545"/>
                <a:gridCol w="2709545"/>
              </a:tblGrid>
              <a:tr h="370205">
                <a:tc>
                  <a:txBody>
                    <a:bodyPr/>
                    <a:lstStyle/>
                    <a:p>
                      <a:pPr algn="ctr" marL="17780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1800">
                          <a:latin typeface="맑은 고딕"/>
                          <a:cs typeface="맑은 고딕"/>
                        </a:rPr>
                        <a:t>팀명</a:t>
                      </a:r>
                      <a:endParaRPr sz="1800">
                        <a:latin typeface="맑은 고딕"/>
                        <a:cs typeface="맑은 고딕"/>
                      </a:endParaRPr>
                    </a:p>
                  </a:txBody>
                  <a:tcPr marL="0" marR="0" marB="0" marT="41910">
                    <a:lnL w="190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71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1800" spc="-10">
                          <a:latin typeface="맑은 고딕"/>
                          <a:cs typeface="맑은 고딕"/>
                        </a:rPr>
                        <a:t>GAMJA</a:t>
                      </a:r>
                      <a:endParaRPr sz="1800">
                        <a:latin typeface="맑은 고딕"/>
                        <a:cs typeface="맑은 고딕"/>
                      </a:endParaRPr>
                    </a:p>
                  </a:txBody>
                  <a:tcPr marL="0" marR="0" marB="0" marT="41910">
                    <a:lnL w="63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marL="17780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1800">
                          <a:latin typeface="맑은 고딕"/>
                          <a:cs typeface="맑은 고딕"/>
                        </a:rPr>
                        <a:t>이름</a:t>
                      </a:r>
                      <a:endParaRPr sz="1800">
                        <a:latin typeface="맑은 고딕"/>
                        <a:cs typeface="맑은 고딕"/>
                      </a:endParaRPr>
                    </a:p>
                  </a:txBody>
                  <a:tcPr marL="0" marR="0" marB="0" marT="41910">
                    <a:lnL w="190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7780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1800">
                          <a:latin typeface="맑은 고딕"/>
                          <a:cs typeface="맑은 고딕"/>
                        </a:rPr>
                        <a:t>성영은</a:t>
                      </a:r>
                      <a:endParaRPr sz="1800">
                        <a:latin typeface="맑은 고딕"/>
                        <a:cs typeface="맑은 고딕"/>
                      </a:endParaRPr>
                    </a:p>
                  </a:txBody>
                  <a:tcPr marL="0" marR="0" marB="0" marT="41910">
                    <a:lnL w="63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370205">
                <a:tc>
                  <a:txBody>
                    <a:bodyPr/>
                    <a:lstStyle/>
                    <a:p>
                      <a:pPr algn="ctr" marL="17780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1800">
                          <a:latin typeface="맑은 고딕"/>
                          <a:cs typeface="맑은 고딕"/>
                        </a:rPr>
                        <a:t>학번</a:t>
                      </a:r>
                      <a:endParaRPr sz="1800">
                        <a:latin typeface="맑은 고딕"/>
                        <a:cs typeface="맑은 고딕"/>
                      </a:endParaRPr>
                    </a:p>
                  </a:txBody>
                  <a:tcPr marL="0" marR="0" marB="0" marT="41910">
                    <a:lnL w="190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71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1800" spc="-5">
                          <a:latin typeface="맑은 고딕"/>
                          <a:cs typeface="맑은 고딕"/>
                        </a:rPr>
                        <a:t>201902626</a:t>
                      </a:r>
                      <a:endParaRPr sz="1800">
                        <a:latin typeface="맑은 고딕"/>
                        <a:cs typeface="맑은 고딕"/>
                      </a:endParaRPr>
                    </a:p>
                  </a:txBody>
                  <a:tcPr marL="0" marR="0" marB="0" marT="41910">
                    <a:lnL w="63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marL="17780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r>
                        <a:rPr dirty="0" sz="1800">
                          <a:latin typeface="맑은 고딕"/>
                          <a:cs typeface="맑은 고딕"/>
                        </a:rPr>
                        <a:t>담당</a:t>
                      </a:r>
                      <a:endParaRPr sz="1800">
                        <a:latin typeface="맑은 고딕"/>
                        <a:cs typeface="맑은 고딕"/>
                      </a:endParaRPr>
                    </a:p>
                  </a:txBody>
                  <a:tcPr marL="0" marR="0" marB="0" marT="42544">
                    <a:lnL w="190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7780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r>
                        <a:rPr dirty="0" sz="1800">
                          <a:latin typeface="맑은 고딕"/>
                          <a:cs typeface="맑은 고딕"/>
                        </a:rPr>
                        <a:t>그래픽</a:t>
                      </a:r>
                      <a:endParaRPr sz="1800">
                        <a:latin typeface="맑은 고딕"/>
                        <a:cs typeface="맑은 고딕"/>
                      </a:endParaRPr>
                    </a:p>
                  </a:txBody>
                  <a:tcPr marL="0" marR="0" marB="0" marT="42544">
                    <a:lnL w="63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6511" y="2433954"/>
            <a:ext cx="940435" cy="5740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/>
              <a:t>계획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685291" y="3075559"/>
            <a:ext cx="10432415" cy="1123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latin typeface="맑은 고딕"/>
                <a:cs typeface="맑은 고딕"/>
              </a:rPr>
              <a:t>퀘스트와 추가적인 이벤트, 연계이벤트 내용</a:t>
            </a:r>
            <a:r>
              <a:rPr dirty="0" sz="2400" spc="5">
                <a:latin typeface="맑은 고딕"/>
                <a:cs typeface="맑은 고딕"/>
              </a:rPr>
              <a:t> </a:t>
            </a:r>
            <a:r>
              <a:rPr dirty="0" sz="2400">
                <a:latin typeface="맑은 고딕"/>
                <a:cs typeface="맑은 고딕"/>
              </a:rPr>
              <a:t>작성</a:t>
            </a:r>
            <a:endParaRPr sz="2400">
              <a:latin typeface="맑은 고딕"/>
              <a:cs typeface="맑은 고딕"/>
            </a:endParaRPr>
          </a:p>
          <a:p>
            <a:pPr marL="12700">
              <a:lnSpc>
                <a:spcPct val="100000"/>
              </a:lnSpc>
            </a:pPr>
            <a:r>
              <a:rPr dirty="0" sz="2400">
                <a:latin typeface="맑은 고딕"/>
                <a:cs typeface="맑은 고딕"/>
              </a:rPr>
              <a:t>UI 제작 및</a:t>
            </a:r>
            <a:r>
              <a:rPr dirty="0" sz="2400" spc="0">
                <a:latin typeface="맑은 고딕"/>
                <a:cs typeface="맑은 고딕"/>
              </a:rPr>
              <a:t> </a:t>
            </a:r>
            <a:r>
              <a:rPr dirty="0" sz="2400">
                <a:latin typeface="맑은 고딕"/>
                <a:cs typeface="맑은 고딕"/>
              </a:rPr>
              <a:t>수정</a:t>
            </a:r>
            <a:endParaRPr sz="2400">
              <a:latin typeface="맑은 고딕"/>
              <a:cs typeface="맑은 고딕"/>
            </a:endParaRPr>
          </a:p>
          <a:p>
            <a:pPr marL="12700">
              <a:lnSpc>
                <a:spcPct val="100000"/>
              </a:lnSpc>
            </a:pPr>
            <a:r>
              <a:rPr dirty="0" sz="2400">
                <a:latin typeface="맑은 고딕"/>
                <a:cs typeface="맑은 고딕"/>
              </a:rPr>
              <a:t>거주지 이름 작성 및 </a:t>
            </a:r>
            <a:r>
              <a:rPr dirty="0" sz="2400" spc="-5">
                <a:latin typeface="맑은 고딕"/>
                <a:cs typeface="맑은 고딕"/>
              </a:rPr>
              <a:t>거주지(마을-18, 도시-10, 성채-10) </a:t>
            </a:r>
            <a:r>
              <a:rPr dirty="0" sz="2400">
                <a:latin typeface="맑은 고딕"/>
                <a:cs typeface="맑은 고딕"/>
              </a:rPr>
              <a:t>턴 별 일러스트</a:t>
            </a:r>
            <a:r>
              <a:rPr dirty="0" sz="2400" spc="75">
                <a:latin typeface="맑은 고딕"/>
                <a:cs typeface="맑은 고딕"/>
              </a:rPr>
              <a:t> </a:t>
            </a:r>
            <a:r>
              <a:rPr dirty="0" sz="2400">
                <a:latin typeface="맑은 고딕"/>
                <a:cs typeface="맑은 고딕"/>
              </a:rPr>
              <a:t>출력</a:t>
            </a:r>
            <a:endParaRPr sz="2400">
              <a:latin typeface="맑은 고딕"/>
              <a:cs typeface="맑은 고딕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pc="-5"/>
              <a:t>그래픽</a:t>
            </a:r>
            <a:r>
              <a:rPr dirty="0" spc="-65"/>
              <a:t> </a:t>
            </a:r>
            <a:r>
              <a:rPr dirty="0" spc="-5"/>
              <a:t>제작</a:t>
            </a:r>
          </a:p>
        </p:txBody>
      </p:sp>
      <p:sp>
        <p:nvSpPr>
          <p:cNvPr id="3" name="object 3"/>
          <p:cNvSpPr/>
          <p:nvPr/>
        </p:nvSpPr>
        <p:spPr>
          <a:xfrm>
            <a:off x="9267443" y="906780"/>
            <a:ext cx="1205483" cy="12070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7961376" y="906780"/>
            <a:ext cx="1205483" cy="12070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6655307" y="906780"/>
            <a:ext cx="1205483" cy="120700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5349240" y="906780"/>
            <a:ext cx="1205484" cy="120700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9209531" y="2223516"/>
            <a:ext cx="1263396" cy="126339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7923276" y="2223516"/>
            <a:ext cx="1263396" cy="126339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6635495" y="2223516"/>
            <a:ext cx="1263396" cy="126339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5349240" y="2223516"/>
            <a:ext cx="1263395" cy="126339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5413400" y="3639451"/>
            <a:ext cx="4977035" cy="117317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5047488" y="4881371"/>
            <a:ext cx="5826760" cy="1408430"/>
          </a:xfrm>
          <a:custGeom>
            <a:avLst/>
            <a:gdLst/>
            <a:ahLst/>
            <a:cxnLst/>
            <a:rect l="l" t="t" r="r" b="b"/>
            <a:pathLst>
              <a:path w="5826759" h="1408429">
                <a:moveTo>
                  <a:pt x="0" y="1408176"/>
                </a:moveTo>
                <a:lnTo>
                  <a:pt x="5826252" y="1408176"/>
                </a:lnTo>
                <a:lnTo>
                  <a:pt x="5826252" y="0"/>
                </a:lnTo>
                <a:lnTo>
                  <a:pt x="0" y="0"/>
                </a:lnTo>
                <a:lnTo>
                  <a:pt x="0" y="1408176"/>
                </a:lnTo>
                <a:close/>
              </a:path>
            </a:pathLst>
          </a:custGeom>
          <a:solidFill>
            <a:srgbClr val="7E7E7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9323831" y="4991100"/>
            <a:ext cx="1133855" cy="1133856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7999476" y="4991100"/>
            <a:ext cx="1133855" cy="1133856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5349240" y="4991100"/>
            <a:ext cx="1133856" cy="1133856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6673595" y="4991100"/>
            <a:ext cx="1135379" cy="113385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339953" y="450849"/>
            <a:ext cx="4182110" cy="11620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 b="1">
                <a:latin typeface="맑은 고딕"/>
                <a:cs typeface="맑은 고딕"/>
              </a:rPr>
              <a:t>1. </a:t>
            </a:r>
            <a:r>
              <a:rPr dirty="0" sz="2200" spc="-10" b="1">
                <a:latin typeface="맑은 고딕"/>
                <a:cs typeface="맑은 고딕"/>
              </a:rPr>
              <a:t>icon</a:t>
            </a:r>
            <a:endParaRPr sz="2200">
              <a:latin typeface="맑은 고딕"/>
              <a:cs typeface="맑은 고딕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600">
              <a:latin typeface="Times New Roman"/>
              <a:cs typeface="Times New Roman"/>
            </a:endParaRPr>
          </a:p>
          <a:p>
            <a:pPr marL="1530350">
              <a:lnSpc>
                <a:spcPct val="100000"/>
              </a:lnSpc>
            </a:pPr>
            <a:r>
              <a:rPr dirty="0" sz="1800" spc="-5">
                <a:latin typeface="맑은 고딕"/>
                <a:cs typeface="맑은 고딕"/>
              </a:rPr>
              <a:t>체력/돈/정신력/지도</a:t>
            </a:r>
            <a:r>
              <a:rPr dirty="0" sz="1800" spc="-45">
                <a:latin typeface="맑은 고딕"/>
                <a:cs typeface="맑은 고딕"/>
              </a:rPr>
              <a:t> </a:t>
            </a:r>
            <a:r>
              <a:rPr dirty="0" sz="1800">
                <a:latin typeface="맑은 고딕"/>
                <a:cs typeface="맑은 고딕"/>
              </a:rPr>
              <a:t>버튼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799970" y="2685034"/>
            <a:ext cx="272161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맑은 고딕"/>
                <a:cs typeface="맑은 고딕"/>
              </a:rPr>
              <a:t>기술(학식/대화/생존/무력)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799970" y="4057015"/>
            <a:ext cx="272161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맑은 고딕"/>
                <a:cs typeface="맑은 고딕"/>
              </a:rPr>
              <a:t>성향(육체/이성/정신/물질)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257425" y="5428894"/>
            <a:ext cx="226377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맑은 고딕"/>
                <a:cs typeface="맑은 고딕"/>
              </a:rPr>
              <a:t>턴(봄/여름/가을/겨울)</a:t>
            </a:r>
            <a:endParaRPr sz="1800">
              <a:latin typeface="맑은 고딕"/>
              <a:cs typeface="맑은 고딕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953" y="149098"/>
            <a:ext cx="3362960" cy="66230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ts val="2510"/>
              </a:lnSpc>
              <a:spcBef>
                <a:spcPts val="95"/>
              </a:spcBef>
            </a:pPr>
            <a:r>
              <a:rPr dirty="0" spc="-5"/>
              <a:t>그래픽</a:t>
            </a:r>
            <a:r>
              <a:rPr dirty="0" spc="10"/>
              <a:t> </a:t>
            </a:r>
            <a:r>
              <a:rPr dirty="0" spc="-5"/>
              <a:t>제작</a:t>
            </a:r>
          </a:p>
          <a:p>
            <a:pPr marL="12700">
              <a:lnSpc>
                <a:spcPts val="2510"/>
              </a:lnSpc>
            </a:pPr>
            <a:r>
              <a:rPr dirty="0" spc="-5"/>
              <a:t>2-1. UI</a:t>
            </a:r>
            <a:r>
              <a:rPr dirty="0" spc="-55"/>
              <a:t> </a:t>
            </a:r>
            <a:r>
              <a:rPr dirty="0" spc="-10"/>
              <a:t>background(배치)</a:t>
            </a:r>
          </a:p>
        </p:txBody>
      </p:sp>
      <p:sp>
        <p:nvSpPr>
          <p:cNvPr id="3" name="object 3"/>
          <p:cNvSpPr/>
          <p:nvPr/>
        </p:nvSpPr>
        <p:spPr>
          <a:xfrm>
            <a:off x="2377439" y="4053840"/>
            <a:ext cx="3931920" cy="22113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6449567" y="4053840"/>
            <a:ext cx="3930395" cy="22113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2377439" y="1427988"/>
            <a:ext cx="3931920" cy="221132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6449567" y="1427988"/>
            <a:ext cx="3930395" cy="221132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5688838" y="3664457"/>
            <a:ext cx="54165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맑은 고딕"/>
                <a:cs typeface="맑은 고딕"/>
              </a:rPr>
              <a:t>B</a:t>
            </a:r>
            <a:r>
              <a:rPr dirty="0" sz="1800" spc="-5">
                <a:latin typeface="맑은 고딕"/>
                <a:cs typeface="맑은 고딕"/>
              </a:rPr>
              <a:t>asic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180578" y="3657980"/>
            <a:ext cx="212026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맑은 고딕"/>
                <a:cs typeface="맑은 고딕"/>
              </a:rPr>
              <a:t>Dialogue</a:t>
            </a:r>
            <a:r>
              <a:rPr dirty="0" sz="1800" spc="-90">
                <a:latin typeface="맑은 고딕"/>
                <a:cs typeface="맑은 고딕"/>
              </a:rPr>
              <a:t> </a:t>
            </a:r>
            <a:r>
              <a:rPr dirty="0" sz="1800" spc="-5">
                <a:latin typeface="맑은 고딕"/>
                <a:cs typeface="맑은 고딕"/>
              </a:rPr>
              <a:t>settlement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397110" y="6294831"/>
            <a:ext cx="95186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맑은 고딕"/>
                <a:cs typeface="맑은 고딕"/>
              </a:rPr>
              <a:t>Dialogue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319140" y="6294831"/>
            <a:ext cx="91122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맑은 고딕"/>
                <a:cs typeface="맑은 고딕"/>
              </a:rPr>
              <a:t>Skill</a:t>
            </a:r>
            <a:r>
              <a:rPr dirty="0" sz="1800" spc="-95">
                <a:latin typeface="맑은 고딕"/>
                <a:cs typeface="맑은 고딕"/>
              </a:rPr>
              <a:t> </a:t>
            </a:r>
            <a:r>
              <a:rPr dirty="0" sz="1800" spc="-5">
                <a:latin typeface="맑은 고딕"/>
                <a:cs typeface="맑은 고딕"/>
              </a:rPr>
              <a:t>info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30174" y="852042"/>
            <a:ext cx="1135316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607060" marR="5080" indent="-59436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latin typeface="맑은 고딕"/>
                <a:cs typeface="맑은 고딕"/>
              </a:rPr>
              <a:t>Ui </a:t>
            </a:r>
            <a:r>
              <a:rPr dirty="0" sz="1200">
                <a:latin typeface="맑은 고딕"/>
                <a:cs typeface="맑은 고딕"/>
              </a:rPr>
              <a:t>컨셉: 중세 판타지 배경에 어울리도록 종이, 나무 등의 텍스처와 금속 장식, 물감으로 찍어낸 듯한 아이콘 스타일을 통해 빈티지, 중세의 분위기를 낼 수 있도록</a:t>
            </a:r>
            <a:r>
              <a:rPr dirty="0" sz="1200" spc="-60">
                <a:latin typeface="맑은 고딕"/>
                <a:cs typeface="맑은 고딕"/>
              </a:rPr>
              <a:t> </a:t>
            </a:r>
            <a:r>
              <a:rPr dirty="0" sz="1200">
                <a:latin typeface="맑은 고딕"/>
                <a:cs typeface="맑은 고딕"/>
              </a:rPr>
              <a:t>제작  이후 일러스트 삽화에 맞춰 물감의 묵직한 질감을 </a:t>
            </a:r>
            <a:r>
              <a:rPr dirty="0" sz="1200" spc="-5">
                <a:latin typeface="맑은 고딕"/>
                <a:cs typeface="맑은 고딕"/>
              </a:rPr>
              <a:t>UI에서도 </a:t>
            </a:r>
            <a:r>
              <a:rPr dirty="0" sz="1200">
                <a:latin typeface="맑은 고딕"/>
                <a:cs typeface="맑은 고딕"/>
              </a:rPr>
              <a:t>표현할 수 있도록 수정</a:t>
            </a:r>
            <a:r>
              <a:rPr dirty="0" sz="1200" spc="-15">
                <a:latin typeface="맑은 고딕"/>
                <a:cs typeface="맑은 고딕"/>
              </a:rPr>
              <a:t> </a:t>
            </a:r>
            <a:r>
              <a:rPr dirty="0" sz="1200">
                <a:latin typeface="맑은 고딕"/>
                <a:cs typeface="맑은 고딕"/>
              </a:rPr>
              <a:t>예정</a:t>
            </a:r>
            <a:endParaRPr sz="1200">
              <a:latin typeface="맑은 고딕"/>
              <a:cs typeface="맑은 고딕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953" y="149098"/>
            <a:ext cx="3362960" cy="66230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ts val="2510"/>
              </a:lnSpc>
              <a:spcBef>
                <a:spcPts val="95"/>
              </a:spcBef>
            </a:pPr>
            <a:r>
              <a:rPr dirty="0" spc="-5"/>
              <a:t>그래픽</a:t>
            </a:r>
            <a:r>
              <a:rPr dirty="0" spc="10"/>
              <a:t> </a:t>
            </a:r>
            <a:r>
              <a:rPr dirty="0" spc="-5"/>
              <a:t>제작</a:t>
            </a:r>
          </a:p>
          <a:p>
            <a:pPr marL="12700">
              <a:lnSpc>
                <a:spcPts val="2510"/>
              </a:lnSpc>
            </a:pPr>
            <a:r>
              <a:rPr dirty="0" spc="-5"/>
              <a:t>2-1. UI</a:t>
            </a:r>
            <a:r>
              <a:rPr dirty="0" spc="-55"/>
              <a:t> </a:t>
            </a:r>
            <a:r>
              <a:rPr dirty="0" spc="-10"/>
              <a:t>background(배치)</a:t>
            </a:r>
          </a:p>
        </p:txBody>
      </p:sp>
      <p:sp>
        <p:nvSpPr>
          <p:cNvPr id="3" name="object 3"/>
          <p:cNvSpPr/>
          <p:nvPr/>
        </p:nvSpPr>
        <p:spPr>
          <a:xfrm>
            <a:off x="1722120" y="3953255"/>
            <a:ext cx="4431791" cy="24917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6304788" y="3953255"/>
            <a:ext cx="4431792" cy="24917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722120" y="1107947"/>
            <a:ext cx="4431791" cy="249174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6304788" y="1107947"/>
            <a:ext cx="4431792" cy="249174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4466335" y="3612642"/>
            <a:ext cx="160718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맑은 고딕"/>
                <a:cs typeface="맑은 고딕"/>
              </a:rPr>
              <a:t>Experience</a:t>
            </a:r>
            <a:r>
              <a:rPr dirty="0" sz="1800" spc="-85">
                <a:latin typeface="맑은 고딕"/>
                <a:cs typeface="맑은 고딕"/>
              </a:rPr>
              <a:t> </a:t>
            </a:r>
            <a:r>
              <a:rPr dirty="0" sz="1800" spc="-5">
                <a:latin typeface="맑은 고딕"/>
                <a:cs typeface="맑은 고딕"/>
              </a:rPr>
              <a:t>info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746742" y="3605910"/>
            <a:ext cx="91122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맑은 고딕"/>
                <a:cs typeface="맑은 고딕"/>
              </a:rPr>
              <a:t>Skill</a:t>
            </a:r>
            <a:r>
              <a:rPr dirty="0" sz="1800" spc="-95">
                <a:latin typeface="맑은 고딕"/>
                <a:cs typeface="맑은 고딕"/>
              </a:rPr>
              <a:t> </a:t>
            </a:r>
            <a:r>
              <a:rPr dirty="0" sz="1800" spc="-5">
                <a:latin typeface="맑은 고딕"/>
                <a:cs typeface="맑은 고딕"/>
              </a:rPr>
              <a:t>info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941823" y="6480454"/>
            <a:ext cx="113220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맑은 고딕"/>
                <a:cs typeface="맑은 고딕"/>
              </a:rPr>
              <a:t>Experience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248138" y="6501790"/>
            <a:ext cx="40957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맑은 고딕"/>
                <a:cs typeface="맑은 고딕"/>
              </a:rPr>
              <a:t>skill</a:t>
            </a:r>
            <a:endParaRPr sz="1800">
              <a:latin typeface="맑은 고딕"/>
              <a:cs typeface="맑은 고딕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953" y="149098"/>
            <a:ext cx="3362960" cy="66230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ts val="2510"/>
              </a:lnSpc>
              <a:spcBef>
                <a:spcPts val="95"/>
              </a:spcBef>
            </a:pPr>
            <a:r>
              <a:rPr dirty="0" spc="-5"/>
              <a:t>그래픽</a:t>
            </a:r>
            <a:r>
              <a:rPr dirty="0" spc="10"/>
              <a:t> </a:t>
            </a:r>
            <a:r>
              <a:rPr dirty="0" spc="-5"/>
              <a:t>제작</a:t>
            </a:r>
          </a:p>
          <a:p>
            <a:pPr marL="12700">
              <a:lnSpc>
                <a:spcPts val="2510"/>
              </a:lnSpc>
            </a:pPr>
            <a:r>
              <a:rPr dirty="0" spc="-5"/>
              <a:t>2-1. UI</a:t>
            </a:r>
            <a:r>
              <a:rPr dirty="0" spc="-55"/>
              <a:t> </a:t>
            </a:r>
            <a:r>
              <a:rPr dirty="0" spc="-10"/>
              <a:t>background(배치)</a:t>
            </a:r>
          </a:p>
        </p:txBody>
      </p:sp>
      <p:sp>
        <p:nvSpPr>
          <p:cNvPr id="3" name="object 3"/>
          <p:cNvSpPr/>
          <p:nvPr/>
        </p:nvSpPr>
        <p:spPr>
          <a:xfrm>
            <a:off x="6393179" y="2008632"/>
            <a:ext cx="5052060" cy="284073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746759" y="2008632"/>
            <a:ext cx="5052060" cy="28407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5227701" y="4867147"/>
            <a:ext cx="49149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맑은 고딕"/>
                <a:cs typeface="맑은 고딕"/>
              </a:rPr>
              <a:t>Map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587990" y="4939665"/>
            <a:ext cx="78041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70">
                <a:latin typeface="맑은 고딕"/>
                <a:cs typeface="맑은 고딕"/>
              </a:rPr>
              <a:t>R</a:t>
            </a:r>
            <a:r>
              <a:rPr dirty="0" sz="1800" spc="-5">
                <a:latin typeface="맑은 고딕"/>
                <a:cs typeface="맑은 고딕"/>
              </a:rPr>
              <a:t>e</a:t>
            </a:r>
            <a:r>
              <a:rPr dirty="0" sz="1800" spc="-10">
                <a:latin typeface="맑은 고딕"/>
                <a:cs typeface="맑은 고딕"/>
              </a:rPr>
              <a:t>w</a:t>
            </a:r>
            <a:r>
              <a:rPr dirty="0" sz="1800" spc="-5">
                <a:latin typeface="맑은 고딕"/>
                <a:cs typeface="맑은 고딕"/>
              </a:rPr>
              <a:t>a</a:t>
            </a:r>
            <a:r>
              <a:rPr dirty="0" sz="1800" spc="-30">
                <a:latin typeface="맑은 고딕"/>
                <a:cs typeface="맑은 고딕"/>
              </a:rPr>
              <a:t>r</a:t>
            </a:r>
            <a:r>
              <a:rPr dirty="0" sz="1800">
                <a:latin typeface="맑은 고딕"/>
                <a:cs typeface="맑은 고딕"/>
              </a:rPr>
              <a:t>d</a:t>
            </a:r>
            <a:endParaRPr sz="1800">
              <a:latin typeface="맑은 고딕"/>
              <a:cs typeface="맑은 고딕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953" y="149098"/>
            <a:ext cx="3921125" cy="66230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ts val="2510"/>
              </a:lnSpc>
              <a:spcBef>
                <a:spcPts val="95"/>
              </a:spcBef>
            </a:pPr>
            <a:r>
              <a:rPr dirty="0" spc="-5"/>
              <a:t>그래픽</a:t>
            </a:r>
            <a:r>
              <a:rPr dirty="0" spc="10"/>
              <a:t> </a:t>
            </a:r>
            <a:r>
              <a:rPr dirty="0" spc="-5"/>
              <a:t>제작</a:t>
            </a:r>
          </a:p>
          <a:p>
            <a:pPr marL="12700">
              <a:lnSpc>
                <a:spcPts val="2510"/>
              </a:lnSpc>
            </a:pPr>
            <a:r>
              <a:rPr dirty="0" spc="-5"/>
              <a:t>2-1. UI</a:t>
            </a:r>
            <a:r>
              <a:rPr dirty="0" spc="-45"/>
              <a:t> </a:t>
            </a:r>
            <a:r>
              <a:rPr dirty="0" spc="-10"/>
              <a:t>background(주요소스)</a:t>
            </a:r>
          </a:p>
        </p:txBody>
      </p:sp>
      <p:sp>
        <p:nvSpPr>
          <p:cNvPr id="3" name="object 3"/>
          <p:cNvSpPr/>
          <p:nvPr/>
        </p:nvSpPr>
        <p:spPr>
          <a:xfrm>
            <a:off x="9938004" y="5158740"/>
            <a:ext cx="682751" cy="6659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7176516" y="2101595"/>
            <a:ext cx="1728216" cy="6172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7176516" y="3540252"/>
            <a:ext cx="2761487" cy="49377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7176516" y="2883407"/>
            <a:ext cx="1940052" cy="49377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7142988" y="4302252"/>
            <a:ext cx="1094231" cy="79705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8310371" y="4285488"/>
            <a:ext cx="1092707" cy="79705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9506711" y="4277867"/>
            <a:ext cx="1094231" cy="79705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10706100" y="4277867"/>
            <a:ext cx="1094231" cy="797051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4347971" y="1071372"/>
            <a:ext cx="826008" cy="167335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5262371" y="1167383"/>
            <a:ext cx="1578864" cy="157733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3375659" y="1069847"/>
            <a:ext cx="883919" cy="1674876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10911840" y="5141976"/>
            <a:ext cx="682751" cy="682752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272795" y="1098803"/>
            <a:ext cx="3014472" cy="1645920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4623815" y="2988564"/>
            <a:ext cx="2217419" cy="2961132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2546604" y="2988564"/>
            <a:ext cx="1946147" cy="2904744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2683764" y="6138671"/>
            <a:ext cx="2892551" cy="719326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7176516" y="1295400"/>
            <a:ext cx="2403348" cy="643127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/>
          <p:nvPr/>
        </p:nvSpPr>
        <p:spPr>
          <a:xfrm>
            <a:off x="7176516" y="5271515"/>
            <a:ext cx="2641092" cy="495300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10021823" y="1098803"/>
            <a:ext cx="2170176" cy="3002280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/>
          <p:nvPr/>
        </p:nvSpPr>
        <p:spPr>
          <a:xfrm>
            <a:off x="281940" y="2941320"/>
            <a:ext cx="2092452" cy="3694176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5817108" y="6132576"/>
            <a:ext cx="6207251" cy="498348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pc="-5"/>
              <a:t>그래픽</a:t>
            </a:r>
            <a:r>
              <a:rPr dirty="0" spc="-65"/>
              <a:t> </a:t>
            </a:r>
            <a:r>
              <a:rPr dirty="0" spc="-5"/>
              <a:t>제작</a:t>
            </a:r>
          </a:p>
        </p:txBody>
      </p:sp>
      <p:sp>
        <p:nvSpPr>
          <p:cNvPr id="3" name="object 3"/>
          <p:cNvSpPr/>
          <p:nvPr/>
        </p:nvSpPr>
        <p:spPr>
          <a:xfrm>
            <a:off x="260604" y="1360932"/>
            <a:ext cx="4757928" cy="421233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893311" y="5613908"/>
            <a:ext cx="102108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맑은 고딕"/>
                <a:cs typeface="맑은 고딕"/>
              </a:rPr>
              <a:t>예시</a:t>
            </a:r>
            <a:r>
              <a:rPr dirty="0" sz="1800" spc="-90">
                <a:latin typeface="맑은 고딕"/>
                <a:cs typeface="맑은 고딕"/>
              </a:rPr>
              <a:t> </a:t>
            </a:r>
            <a:r>
              <a:rPr dirty="0" sz="1800">
                <a:latin typeface="맑은 고딕"/>
                <a:cs typeface="맑은 고딕"/>
              </a:rPr>
              <a:t>배치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824154" y="1507236"/>
            <a:ext cx="678850" cy="15651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6990526" y="1507236"/>
            <a:ext cx="678850" cy="235000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6156777" y="1507236"/>
            <a:ext cx="677524" cy="235000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5321746" y="1507236"/>
            <a:ext cx="678850" cy="235000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5227320" y="4718303"/>
            <a:ext cx="778763" cy="77876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6859523" y="4732020"/>
            <a:ext cx="780287" cy="78028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6025896" y="4732020"/>
            <a:ext cx="780288" cy="78028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7824154" y="3162300"/>
            <a:ext cx="678850" cy="1518427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6928104" y="3947159"/>
            <a:ext cx="780288" cy="780288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6094476" y="3947159"/>
            <a:ext cx="778764" cy="780288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5259323" y="3947159"/>
            <a:ext cx="780288" cy="780288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0262616" y="3942588"/>
            <a:ext cx="780287" cy="780288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9428988" y="3942588"/>
            <a:ext cx="780288" cy="780288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8595359" y="3942588"/>
            <a:ext cx="780288" cy="780288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11096243" y="3115055"/>
            <a:ext cx="780288" cy="780288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/>
          <p:nvPr/>
        </p:nvSpPr>
        <p:spPr>
          <a:xfrm>
            <a:off x="10262616" y="3115055"/>
            <a:ext cx="780287" cy="78028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9428988" y="3115055"/>
            <a:ext cx="780288" cy="780288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/>
          <p:nvPr/>
        </p:nvSpPr>
        <p:spPr>
          <a:xfrm>
            <a:off x="8595359" y="3115055"/>
            <a:ext cx="780288" cy="780288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11158666" y="1507236"/>
            <a:ext cx="678850" cy="1560576"/>
          </a:xfrm>
          <a:prstGeom prst="rect">
            <a:avLst/>
          </a:prstGeom>
          <a:blipFill>
            <a:blip r:embed="rId2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/>
          <p:nvPr/>
        </p:nvSpPr>
        <p:spPr>
          <a:xfrm>
            <a:off x="10325038" y="1507236"/>
            <a:ext cx="678850" cy="1560576"/>
          </a:xfrm>
          <a:prstGeom prst="rect">
            <a:avLst/>
          </a:prstGeom>
          <a:blipFill>
            <a:blip r:embed="rId2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9491411" y="1507236"/>
            <a:ext cx="678850" cy="1560576"/>
          </a:xfrm>
          <a:prstGeom prst="rect">
            <a:avLst/>
          </a:prstGeom>
          <a:blipFill>
            <a:blip r:embed="rId2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8657783" y="1507236"/>
            <a:ext cx="678850" cy="1560576"/>
          </a:xfrm>
          <a:prstGeom prst="rect">
            <a:avLst/>
          </a:prstGeom>
          <a:blipFill>
            <a:blip r:embed="rId2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7358633" y="5527344"/>
            <a:ext cx="428371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108458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맑은 고딕"/>
                <a:cs typeface="맑은 고딕"/>
              </a:rPr>
              <a:t>지면, 바다, 산, 해변, 숲,</a:t>
            </a:r>
            <a:r>
              <a:rPr dirty="0" sz="1800" spc="-55">
                <a:latin typeface="맑은 고딕"/>
                <a:cs typeface="맑은 고딕"/>
              </a:rPr>
              <a:t> </a:t>
            </a:r>
            <a:r>
              <a:rPr dirty="0" sz="1800">
                <a:latin typeface="맑은 고딕"/>
                <a:cs typeface="맑은 고딕"/>
              </a:rPr>
              <a:t>구릉지  거주지(마을, 도시, 성채), 강, 강 발원지</a:t>
            </a:r>
            <a:r>
              <a:rPr dirty="0" sz="1800" spc="-60">
                <a:latin typeface="맑은 고딕"/>
                <a:cs typeface="맑은 고딕"/>
              </a:rPr>
              <a:t> </a:t>
            </a:r>
            <a:r>
              <a:rPr dirty="0" sz="1800">
                <a:latin typeface="맑은 고딕"/>
                <a:cs typeface="맑은 고딕"/>
              </a:rPr>
              <a:t>등</a:t>
            </a:r>
            <a:endParaRPr sz="1800">
              <a:latin typeface="맑은 고딕"/>
              <a:cs typeface="맑은 고딕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39953" y="329113"/>
            <a:ext cx="5572760" cy="731520"/>
          </a:xfrm>
          <a:prstGeom prst="rect">
            <a:avLst/>
          </a:prstGeom>
        </p:spPr>
        <p:txBody>
          <a:bodyPr wrap="square" lIns="0" tIns="13398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5"/>
              </a:spcBef>
            </a:pPr>
            <a:r>
              <a:rPr dirty="0" sz="2200" spc="-5" b="1">
                <a:latin typeface="맑은 고딕"/>
                <a:cs typeface="맑은 고딕"/>
              </a:rPr>
              <a:t>3. </a:t>
            </a:r>
            <a:r>
              <a:rPr dirty="0" sz="2200" spc="-10" b="1">
                <a:latin typeface="맑은 고딕"/>
                <a:cs typeface="맑은 고딕"/>
              </a:rPr>
              <a:t>Map</a:t>
            </a:r>
            <a:endParaRPr sz="2200">
              <a:latin typeface="맑은 고딕"/>
              <a:cs typeface="맑은 고딕"/>
            </a:endParaRPr>
          </a:p>
          <a:p>
            <a:pPr marL="102870">
              <a:lnSpc>
                <a:spcPct val="100000"/>
              </a:lnSpc>
              <a:spcBef>
                <a:spcPts val="520"/>
              </a:spcBef>
            </a:pPr>
            <a:r>
              <a:rPr dirty="0" sz="1200" spc="-5">
                <a:latin typeface="맑은 고딕"/>
                <a:cs typeface="맑은 고딕"/>
              </a:rPr>
              <a:t>Map </a:t>
            </a:r>
            <a:r>
              <a:rPr dirty="0" sz="1200">
                <a:latin typeface="맑은 고딕"/>
                <a:cs typeface="맑은 고딕"/>
              </a:rPr>
              <a:t>컨셉: 양피지에 펜으로 그린 듯한 중세 판타지게임의 육각맵 스타일로</a:t>
            </a:r>
            <a:r>
              <a:rPr dirty="0" sz="1200" spc="-75">
                <a:latin typeface="맑은 고딕"/>
                <a:cs typeface="맑은 고딕"/>
              </a:rPr>
              <a:t> </a:t>
            </a:r>
            <a:r>
              <a:rPr dirty="0" sz="1200">
                <a:latin typeface="맑은 고딕"/>
                <a:cs typeface="맑은 고딕"/>
              </a:rPr>
              <a:t>제작</a:t>
            </a:r>
            <a:endParaRPr sz="1200">
              <a:latin typeface="맑은 고딕"/>
              <a:cs typeface="맑은 고딕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pc="-5"/>
              <a:t>그래픽</a:t>
            </a:r>
            <a:r>
              <a:rPr dirty="0" spc="-65"/>
              <a:t> </a:t>
            </a:r>
            <a:r>
              <a:rPr dirty="0" spc="-5"/>
              <a:t>제작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56601" y="5830011"/>
            <a:ext cx="3442970" cy="6661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>
                <a:latin typeface="맑은 고딕"/>
                <a:cs typeface="맑은 고딕"/>
              </a:rPr>
              <a:t>Midjourney를 사용해 디스코드를</a:t>
            </a:r>
            <a:r>
              <a:rPr dirty="0" sz="1400" spc="-110">
                <a:latin typeface="맑은 고딕"/>
                <a:cs typeface="맑은 고딕"/>
              </a:rPr>
              <a:t> </a:t>
            </a:r>
            <a:r>
              <a:rPr dirty="0" sz="1400">
                <a:latin typeface="맑은 고딕"/>
                <a:cs typeface="맑은 고딕"/>
              </a:rPr>
              <a:t>이용하여</a:t>
            </a:r>
            <a:endParaRPr sz="1400">
              <a:latin typeface="맑은 고딕"/>
              <a:cs typeface="맑은 고딕"/>
            </a:endParaRPr>
          </a:p>
          <a:p>
            <a:pPr marL="344805" marR="5080" indent="1905000">
              <a:lnSpc>
                <a:spcPct val="100000"/>
              </a:lnSpc>
            </a:pPr>
            <a:r>
              <a:rPr dirty="0" sz="1400" spc="-5">
                <a:latin typeface="맑은 고딕"/>
                <a:cs typeface="맑은 고딕"/>
              </a:rPr>
              <a:t>AI </a:t>
            </a:r>
            <a:r>
              <a:rPr dirty="0" sz="1400">
                <a:latin typeface="맑은 고딕"/>
                <a:cs typeface="맑은 고딕"/>
              </a:rPr>
              <a:t>이미지</a:t>
            </a:r>
            <a:r>
              <a:rPr dirty="0" sz="1400" spc="-90">
                <a:latin typeface="맑은 고딕"/>
                <a:cs typeface="맑은 고딕"/>
              </a:rPr>
              <a:t> </a:t>
            </a:r>
            <a:r>
              <a:rPr dirty="0" sz="1400">
                <a:latin typeface="맑은 고딕"/>
                <a:cs typeface="맑은 고딕"/>
              </a:rPr>
              <a:t>출력  거주지 턴 별(사계절) 일러스트 제작</a:t>
            </a:r>
            <a:r>
              <a:rPr dirty="0" sz="1400" spc="-145">
                <a:latin typeface="맑은 고딕"/>
                <a:cs typeface="맑은 고딕"/>
              </a:rPr>
              <a:t> </a:t>
            </a:r>
            <a:r>
              <a:rPr dirty="0" sz="1400">
                <a:latin typeface="맑은 고딕"/>
                <a:cs typeface="맑은 고딕"/>
              </a:rPr>
              <a:t>중</a:t>
            </a:r>
            <a:endParaRPr sz="1400">
              <a:latin typeface="맑은 고딕"/>
              <a:cs typeface="맑은 고딕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773668" y="504444"/>
            <a:ext cx="2543555" cy="51785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549396" y="3197351"/>
            <a:ext cx="1281684" cy="15742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2241804" y="3229355"/>
            <a:ext cx="1281683" cy="157581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871727" y="3204972"/>
            <a:ext cx="1286256" cy="162458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4917947" y="3204972"/>
            <a:ext cx="1287779" cy="1624583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3566159" y="1527047"/>
            <a:ext cx="1290827" cy="16123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826008" y="1527047"/>
            <a:ext cx="1290828" cy="161239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2234183" y="1527047"/>
            <a:ext cx="1290828" cy="1612391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4931664" y="1520952"/>
            <a:ext cx="1290827" cy="1612391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4890515" y="4858511"/>
            <a:ext cx="1315212" cy="1642872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3526535" y="4829555"/>
            <a:ext cx="1315212" cy="1642872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813816" y="4893564"/>
            <a:ext cx="1315211" cy="1644395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2147316" y="4858511"/>
            <a:ext cx="1315211" cy="1642872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339953" y="329113"/>
            <a:ext cx="6837680" cy="731520"/>
          </a:xfrm>
          <a:prstGeom prst="rect">
            <a:avLst/>
          </a:prstGeom>
        </p:spPr>
        <p:txBody>
          <a:bodyPr wrap="square" lIns="0" tIns="13398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5"/>
              </a:spcBef>
            </a:pPr>
            <a:r>
              <a:rPr dirty="0" sz="2200" spc="-5" b="1">
                <a:latin typeface="맑은 고딕"/>
                <a:cs typeface="맑은 고딕"/>
              </a:rPr>
              <a:t>4. AI 일러스트</a:t>
            </a:r>
            <a:r>
              <a:rPr dirty="0" sz="2200" spc="25" b="1">
                <a:latin typeface="맑은 고딕"/>
                <a:cs typeface="맑은 고딕"/>
              </a:rPr>
              <a:t> </a:t>
            </a:r>
            <a:r>
              <a:rPr dirty="0" sz="2200" spc="-5" b="1">
                <a:latin typeface="맑은 고딕"/>
                <a:cs typeface="맑은 고딕"/>
              </a:rPr>
              <a:t>출력</a:t>
            </a:r>
            <a:endParaRPr sz="2200">
              <a:latin typeface="맑은 고딕"/>
              <a:cs typeface="맑은 고딕"/>
            </a:endParaRPr>
          </a:p>
          <a:p>
            <a:pPr marL="102870">
              <a:lnSpc>
                <a:spcPct val="100000"/>
              </a:lnSpc>
              <a:spcBef>
                <a:spcPts val="520"/>
              </a:spcBef>
            </a:pPr>
            <a:r>
              <a:rPr dirty="0" sz="1200" spc="-5">
                <a:latin typeface="맑은 고딕"/>
                <a:cs typeface="맑은 고딕"/>
              </a:rPr>
              <a:t>AI </a:t>
            </a:r>
            <a:r>
              <a:rPr dirty="0" sz="1200">
                <a:latin typeface="맑은 고딕"/>
                <a:cs typeface="맑은 고딕"/>
              </a:rPr>
              <a:t>삽화 </a:t>
            </a:r>
            <a:r>
              <a:rPr dirty="0" sz="1200" spc="-5">
                <a:latin typeface="맑은 고딕"/>
                <a:cs typeface="맑은 고딕"/>
              </a:rPr>
              <a:t>컨셉: </a:t>
            </a:r>
            <a:r>
              <a:rPr dirty="0" sz="1200">
                <a:latin typeface="맑은 고딕"/>
                <a:cs typeface="맑은 고딕"/>
              </a:rPr>
              <a:t>전체적인 게임 컨셉과 어울리도록 붓 터치 자국이 느껴지는 서양 유화풍의 삽화</a:t>
            </a:r>
            <a:r>
              <a:rPr dirty="0" sz="1200" spc="-75">
                <a:latin typeface="맑은 고딕"/>
                <a:cs typeface="맑은 고딕"/>
              </a:rPr>
              <a:t> </a:t>
            </a:r>
            <a:r>
              <a:rPr dirty="0" sz="1200">
                <a:latin typeface="맑은 고딕"/>
                <a:cs typeface="맑은 고딕"/>
              </a:rPr>
              <a:t>출력</a:t>
            </a:r>
            <a:endParaRPr sz="1200">
              <a:latin typeface="맑은 고딕"/>
              <a:cs typeface="맑은 고딕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953" y="149098"/>
            <a:ext cx="2834640" cy="66230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ts val="2510"/>
              </a:lnSpc>
              <a:spcBef>
                <a:spcPts val="95"/>
              </a:spcBef>
            </a:pPr>
            <a:r>
              <a:rPr dirty="0" spc="-5"/>
              <a:t>보조 기획</a:t>
            </a:r>
          </a:p>
          <a:p>
            <a:pPr marL="12700">
              <a:lnSpc>
                <a:spcPts val="2510"/>
              </a:lnSpc>
            </a:pPr>
            <a:r>
              <a:rPr dirty="0" spc="-5"/>
              <a:t>이벤트 및 퀘스트</a:t>
            </a:r>
            <a:r>
              <a:rPr dirty="0" spc="-55"/>
              <a:t> </a:t>
            </a:r>
            <a:r>
              <a:rPr dirty="0" spc="-5"/>
              <a:t>작성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75350" y="5231638"/>
            <a:ext cx="4004945" cy="666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>
                <a:latin typeface="맑은 고딕"/>
                <a:cs typeface="맑은 고딕"/>
              </a:rPr>
              <a:t>구글 스프레드 시트를</a:t>
            </a:r>
            <a:r>
              <a:rPr dirty="0" sz="1400" spc="-65">
                <a:latin typeface="맑은 고딕"/>
                <a:cs typeface="맑은 고딕"/>
              </a:rPr>
              <a:t> </a:t>
            </a:r>
            <a:r>
              <a:rPr dirty="0" sz="1400">
                <a:latin typeface="맑은 고딕"/>
                <a:cs typeface="맑은 고딕"/>
              </a:rPr>
              <a:t>사용하여</a:t>
            </a:r>
            <a:endParaRPr sz="1400">
              <a:latin typeface="맑은 고딕"/>
              <a:cs typeface="맑은 고딕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400">
                <a:latin typeface="맑은 고딕"/>
                <a:cs typeface="맑은 고딕"/>
              </a:rPr>
              <a:t>거주지, 외부 별 이벤트 · 경험 · 특성 · 퀘스트</a:t>
            </a:r>
            <a:r>
              <a:rPr dirty="0" sz="1400" spc="-140">
                <a:latin typeface="맑은 고딕"/>
                <a:cs typeface="맑은 고딕"/>
              </a:rPr>
              <a:t> </a:t>
            </a:r>
            <a:r>
              <a:rPr dirty="0" sz="1400">
                <a:latin typeface="맑은 고딕"/>
                <a:cs typeface="맑은 고딕"/>
              </a:rPr>
              <a:t>등의</a:t>
            </a:r>
            <a:endParaRPr sz="1400">
              <a:latin typeface="맑은 고딕"/>
              <a:cs typeface="맑은 고딕"/>
            </a:endParaRPr>
          </a:p>
          <a:p>
            <a:pPr marL="12700">
              <a:lnSpc>
                <a:spcPct val="100000"/>
              </a:lnSpc>
            </a:pPr>
            <a:r>
              <a:rPr dirty="0" sz="1400">
                <a:latin typeface="맑은 고딕"/>
                <a:cs typeface="맑은 고딕"/>
              </a:rPr>
              <a:t>내용(선택지, 실패 </a:t>
            </a:r>
            <a:r>
              <a:rPr dirty="0" sz="1400" spc="0">
                <a:latin typeface="맑은 고딕"/>
                <a:cs typeface="맑은 고딕"/>
              </a:rPr>
              <a:t>및 </a:t>
            </a:r>
            <a:r>
              <a:rPr dirty="0" sz="1400">
                <a:latin typeface="맑은 고딕"/>
                <a:cs typeface="맑은 고딕"/>
              </a:rPr>
              <a:t>성공 </a:t>
            </a:r>
            <a:r>
              <a:rPr dirty="0" sz="1400" spc="0">
                <a:latin typeface="맑은 고딕"/>
                <a:cs typeface="맑은 고딕"/>
              </a:rPr>
              <a:t>내용 </a:t>
            </a:r>
            <a:r>
              <a:rPr dirty="0" sz="1400">
                <a:latin typeface="맑은 고딕"/>
                <a:cs typeface="맑은 고딕"/>
              </a:rPr>
              <a:t>등)을</a:t>
            </a:r>
            <a:r>
              <a:rPr dirty="0" sz="1400" spc="-150">
                <a:latin typeface="맑은 고딕"/>
                <a:cs typeface="맑은 고딕"/>
              </a:rPr>
              <a:t> </a:t>
            </a:r>
            <a:r>
              <a:rPr dirty="0" sz="1400">
                <a:latin typeface="맑은 고딕"/>
                <a:cs typeface="맑은 고딕"/>
              </a:rPr>
              <a:t>작성</a:t>
            </a:r>
            <a:endParaRPr sz="1400">
              <a:latin typeface="맑은 고딕"/>
              <a:cs typeface="맑은 고딕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45008" y="1167383"/>
            <a:ext cx="5114544" cy="26380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896355" y="1167383"/>
            <a:ext cx="3163824" cy="37795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515112" y="3901440"/>
            <a:ext cx="5044440" cy="238810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성영은</dc:creator>
  <dc:title>Way Nd CHoose</dc:title>
  <dcterms:created xsi:type="dcterms:W3CDTF">2023-04-10T14:54:08Z</dcterms:created>
  <dcterms:modified xsi:type="dcterms:W3CDTF">2023-04-10T14:54:08Z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2023-04-10T00:00:00Z</vt:filetime>
  </property>
  <property fmtid="{D5CDD505-2E9C-101B-9397-08002B2CF9AE}" pid="3" name="Creator">
    <vt:lpwstr>Microsoft® PowerPoint® Microsoft 365용</vt:lpwstr>
  </property>
  <property fmtid="{D5CDD505-2E9C-101B-9397-08002B2CF9AE}" pid="4" name="LastSaved">
    <vt:filetime>2023-04-10T00:00:00Z</vt:filetime>
  </property>
</Properties>
</file>